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Amatic SC"/>
      <p:regular r:id="rId25"/>
      <p:bold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maticSC-bold.fntdata"/><Relationship Id="rId25" Type="http://schemas.openxmlformats.org/officeDocument/2006/relationships/font" Target="fonts/AmaticSC-regular.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erriweather-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cd0eb562da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cd0eb562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cd0eb562da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cd0eb562d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cd0eb562da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cd0eb562d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cd0eb562da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cd0eb562d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cd0eb562da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cd0eb562d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cd0eb562da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cd0eb562d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cd0eb562da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cd0eb562d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cd0eb562da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cd0eb562d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cd0eb562da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cd0eb562d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cd0eb562d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cd0eb562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d0eb562da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d0eb562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cd0eb562da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cd0eb562d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cd0eb562da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cd0eb562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cd0eb562da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cd0eb562d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cd0eb562d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cd0eb562d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800"/>
              <a:buNone/>
              <a:defRPr b="0" sz="6800">
                <a:solidFill>
                  <a:schemeClr val="lt1"/>
                </a:solidFill>
              </a:defRPr>
            </a:lvl1pPr>
            <a:lvl2pPr lvl="1" algn="ctr">
              <a:spcBef>
                <a:spcPts val="0"/>
              </a:spcBef>
              <a:spcAft>
                <a:spcPts val="0"/>
              </a:spcAft>
              <a:buClr>
                <a:schemeClr val="lt1"/>
              </a:buClr>
              <a:buSzPts val="6800"/>
              <a:buNone/>
              <a:defRPr b="0" sz="6800">
                <a:solidFill>
                  <a:schemeClr val="lt1"/>
                </a:solidFill>
              </a:defRPr>
            </a:lvl2pPr>
            <a:lvl3pPr lvl="2" algn="ctr">
              <a:spcBef>
                <a:spcPts val="0"/>
              </a:spcBef>
              <a:spcAft>
                <a:spcPts val="0"/>
              </a:spcAft>
              <a:buClr>
                <a:schemeClr val="lt1"/>
              </a:buClr>
              <a:buSzPts val="6800"/>
              <a:buNone/>
              <a:defRPr b="0" sz="6800">
                <a:solidFill>
                  <a:schemeClr val="lt1"/>
                </a:solidFill>
              </a:defRPr>
            </a:lvl3pPr>
            <a:lvl4pPr lvl="3" algn="ctr">
              <a:spcBef>
                <a:spcPts val="0"/>
              </a:spcBef>
              <a:spcAft>
                <a:spcPts val="0"/>
              </a:spcAft>
              <a:buClr>
                <a:schemeClr val="lt1"/>
              </a:buClr>
              <a:buSzPts val="6800"/>
              <a:buNone/>
              <a:defRPr b="0" sz="6800">
                <a:solidFill>
                  <a:schemeClr val="lt1"/>
                </a:solidFill>
              </a:defRPr>
            </a:lvl4pPr>
            <a:lvl5pPr lvl="4" algn="ctr">
              <a:spcBef>
                <a:spcPts val="0"/>
              </a:spcBef>
              <a:spcAft>
                <a:spcPts val="0"/>
              </a:spcAft>
              <a:buClr>
                <a:schemeClr val="lt1"/>
              </a:buClr>
              <a:buSzPts val="6800"/>
              <a:buNone/>
              <a:defRPr b="0" sz="6800">
                <a:solidFill>
                  <a:schemeClr val="lt1"/>
                </a:solidFill>
              </a:defRPr>
            </a:lvl5pPr>
            <a:lvl6pPr lvl="5" algn="ctr">
              <a:spcBef>
                <a:spcPts val="0"/>
              </a:spcBef>
              <a:spcAft>
                <a:spcPts val="0"/>
              </a:spcAft>
              <a:buClr>
                <a:schemeClr val="lt1"/>
              </a:buClr>
              <a:buSzPts val="6800"/>
              <a:buNone/>
              <a:defRPr b="0" sz="6800">
                <a:solidFill>
                  <a:schemeClr val="lt1"/>
                </a:solidFill>
              </a:defRPr>
            </a:lvl6pPr>
            <a:lvl7pPr lvl="6" algn="ctr">
              <a:spcBef>
                <a:spcPts val="0"/>
              </a:spcBef>
              <a:spcAft>
                <a:spcPts val="0"/>
              </a:spcAft>
              <a:buClr>
                <a:schemeClr val="lt1"/>
              </a:buClr>
              <a:buSzPts val="6800"/>
              <a:buNone/>
              <a:defRPr b="0" sz="6800">
                <a:solidFill>
                  <a:schemeClr val="lt1"/>
                </a:solidFill>
              </a:defRPr>
            </a:lvl7pPr>
            <a:lvl8pPr lvl="7" algn="ctr">
              <a:spcBef>
                <a:spcPts val="0"/>
              </a:spcBef>
              <a:spcAft>
                <a:spcPts val="0"/>
              </a:spcAft>
              <a:buClr>
                <a:schemeClr val="lt1"/>
              </a:buClr>
              <a:buSzPts val="6800"/>
              <a:buNone/>
              <a:defRPr b="0" sz="6800">
                <a:solidFill>
                  <a:schemeClr val="lt1"/>
                </a:solidFill>
              </a:defRPr>
            </a:lvl8pPr>
            <a:lvl9pPr lvl="8"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indent="0" lvl="0" marL="0" rtl="0" algn="r">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3"/>
          <p:cNvSpPr txBox="1"/>
          <p:nvPr>
            <p:ph type="ctrTitle"/>
          </p:nvPr>
        </p:nvSpPr>
        <p:spPr>
          <a:xfrm>
            <a:off x="1574400" y="1601500"/>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Limited Books</a:t>
            </a:r>
            <a:endParaRPr sz="8500"/>
          </a:p>
        </p:txBody>
      </p:sp>
      <p:sp>
        <p:nvSpPr>
          <p:cNvPr id="1892" name="Google Shape;1892;p13"/>
          <p:cNvSpPr txBox="1"/>
          <p:nvPr/>
        </p:nvSpPr>
        <p:spPr>
          <a:xfrm>
            <a:off x="2912250" y="2821025"/>
            <a:ext cx="3319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Amatic SC"/>
                <a:ea typeface="Amatic SC"/>
                <a:cs typeface="Amatic SC"/>
                <a:sym typeface="Amatic SC"/>
              </a:rPr>
              <a:t>By Pauline Gwozdz, Steven Tran, Quinn Brimley</a:t>
            </a:r>
            <a:endParaRPr sz="25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2"/>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68" name="Google Shape;1968;p22"/>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2"/>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Once you sign up, we require you login to access the site, once you do all your information is saved and if you click </a:t>
            </a:r>
            <a:r>
              <a:rPr lang="en" sz="1400"/>
              <a:t>remember</a:t>
            </a:r>
            <a:r>
              <a:rPr lang="en" sz="1400"/>
              <a:t> me then you will stay logged in, having no issues accessing any part of </a:t>
            </a:r>
            <a:r>
              <a:rPr lang="en" sz="1400"/>
              <a:t>the website.</a:t>
            </a:r>
            <a:endParaRPr sz="1400"/>
          </a:p>
        </p:txBody>
      </p:sp>
      <p:sp>
        <p:nvSpPr>
          <p:cNvPr id="1970" name="Google Shape;1970;p2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1" name="Google Shape;1971;p22"/>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Login</a:t>
            </a:r>
            <a:r>
              <a:rPr b="1" lang="en" sz="3000">
                <a:solidFill>
                  <a:schemeClr val="accent1"/>
                </a:solidFill>
                <a:latin typeface="Amatic SC"/>
                <a:ea typeface="Amatic SC"/>
                <a:cs typeface="Amatic SC"/>
                <a:sym typeface="Amatic SC"/>
              </a:rPr>
              <a:t>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72" name="Google Shape;1972;p22"/>
          <p:cNvPicPr preferRelativeResize="0"/>
          <p:nvPr/>
        </p:nvPicPr>
        <p:blipFill rotWithShape="1">
          <a:blip r:embed="rId3">
            <a:alphaModFix/>
          </a:blip>
          <a:srcRect b="0" l="10041" r="9046" t="0"/>
          <a:stretch/>
        </p:blipFill>
        <p:spPr>
          <a:xfrm>
            <a:off x="1183550" y="975125"/>
            <a:ext cx="3736851" cy="2412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r>
              <a:rPr lang="en"/>
              <a:t>.</a:t>
            </a:r>
            <a:endParaRPr/>
          </a:p>
          <a:p>
            <a:pPr indent="0" lvl="0" marL="0" rtl="0" algn="ctr">
              <a:spcBef>
                <a:spcPts val="0"/>
              </a:spcBef>
              <a:spcAft>
                <a:spcPts val="0"/>
              </a:spcAft>
              <a:buNone/>
            </a:pPr>
            <a:r>
              <a:rPr lang="en"/>
              <a:t>Search Page</a:t>
            </a:r>
            <a:endParaRPr/>
          </a:p>
        </p:txBody>
      </p:sp>
      <p:sp>
        <p:nvSpPr>
          <p:cNvPr id="1978" name="Google Shape;1978;p2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search page </a:t>
            </a:r>
            <a:endParaRPr/>
          </a:p>
        </p:txBody>
      </p:sp>
      <p:sp>
        <p:nvSpPr>
          <p:cNvPr id="1979" name="Google Shape;1979;p2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4"/>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85" name="Google Shape;1985;p24"/>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Here you are able to search for any book you would like, it will give you exact matches but also similar books to your title</a:t>
            </a:r>
            <a:endParaRPr sz="1400"/>
          </a:p>
        </p:txBody>
      </p:sp>
      <p:sp>
        <p:nvSpPr>
          <p:cNvPr id="1987" name="Google Shape;1987;p2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8" name="Google Shape;1988;p24"/>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Search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89" name="Google Shape;1989;p24"/>
          <p:cNvPicPr preferRelativeResize="0"/>
          <p:nvPr/>
        </p:nvPicPr>
        <p:blipFill rotWithShape="1">
          <a:blip r:embed="rId3">
            <a:alphaModFix/>
          </a:blip>
          <a:srcRect b="0" l="12266" r="13433" t="0"/>
          <a:stretch/>
        </p:blipFill>
        <p:spPr>
          <a:xfrm>
            <a:off x="1189450" y="984150"/>
            <a:ext cx="3694701" cy="2423424"/>
          </a:xfrm>
          <a:prstGeom prst="rect">
            <a:avLst/>
          </a:prstGeom>
          <a:noFill/>
          <a:ln cap="flat" cmpd="sng" w="19050">
            <a:solidFill>
              <a:srgbClr val="D9D9D9"/>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5"/>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95" name="Google Shape;1995;p25"/>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Once you search up your book, a list of books pops up and you are able to press on any you like which will take you to a detailed page about the book but as well a comment section for the book.</a:t>
            </a:r>
            <a:endParaRPr sz="1400"/>
          </a:p>
        </p:txBody>
      </p:sp>
      <p:sp>
        <p:nvSpPr>
          <p:cNvPr id="1997" name="Google Shape;1997;p2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8" name="Google Shape;1998;p25"/>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Search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99" name="Google Shape;1999;p25"/>
          <p:cNvPicPr preferRelativeResize="0"/>
          <p:nvPr/>
        </p:nvPicPr>
        <p:blipFill rotWithShape="1">
          <a:blip r:embed="rId3">
            <a:alphaModFix/>
          </a:blip>
          <a:srcRect b="0" l="8303" r="7571" t="0"/>
          <a:stretch/>
        </p:blipFill>
        <p:spPr>
          <a:xfrm>
            <a:off x="1180625" y="1007150"/>
            <a:ext cx="3742826" cy="2357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6"/>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a:t>
            </a:r>
            <a:r>
              <a:rPr lang="en"/>
              <a:t>.</a:t>
            </a:r>
            <a:endParaRPr/>
          </a:p>
          <a:p>
            <a:pPr indent="0" lvl="0" marL="0" rtl="0" algn="ctr">
              <a:spcBef>
                <a:spcPts val="0"/>
              </a:spcBef>
              <a:spcAft>
                <a:spcPts val="0"/>
              </a:spcAft>
              <a:buNone/>
            </a:pPr>
            <a:r>
              <a:rPr lang="en"/>
              <a:t>Details Page</a:t>
            </a:r>
            <a:endParaRPr/>
          </a:p>
        </p:txBody>
      </p:sp>
      <p:sp>
        <p:nvSpPr>
          <p:cNvPr id="2005" name="Google Shape;2005;p26"/>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details page for books</a:t>
            </a:r>
            <a:endParaRPr/>
          </a:p>
        </p:txBody>
      </p:sp>
      <p:sp>
        <p:nvSpPr>
          <p:cNvPr id="2006" name="Google Shape;2006;p2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7"/>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2012" name="Google Shape;2012;p27"/>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7"/>
          <p:cNvSpPr txBox="1"/>
          <p:nvPr>
            <p:ph idx="4294967295" type="body"/>
          </p:nvPr>
        </p:nvSpPr>
        <p:spPr>
          <a:xfrm>
            <a:off x="5205750" y="1099088"/>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We set up a lot of options on our details page for each book, once you click on a book you like it provides you with a </a:t>
            </a:r>
            <a:r>
              <a:rPr lang="en" sz="1400"/>
              <a:t>description of the book, link to purchase, a section to recommend the book to other users and as well as a book talk section where you are able to talk about the book with other users.</a:t>
            </a:r>
            <a:endParaRPr sz="1400"/>
          </a:p>
          <a:p>
            <a:pPr indent="0" lvl="0" marL="0" rtl="0" algn="ctr">
              <a:spcBef>
                <a:spcPts val="600"/>
              </a:spcBef>
              <a:spcAft>
                <a:spcPts val="0"/>
              </a:spcAft>
              <a:buNone/>
            </a:pPr>
            <a:r>
              <a:rPr lang="en" sz="1400"/>
              <a:t>There is also a navigation bar on the side to take you any other page on the site.</a:t>
            </a:r>
            <a:endParaRPr sz="1400"/>
          </a:p>
        </p:txBody>
      </p:sp>
      <p:sp>
        <p:nvSpPr>
          <p:cNvPr id="2014" name="Google Shape;2014;p2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5" name="Google Shape;2015;p27"/>
          <p:cNvSpPr txBox="1"/>
          <p:nvPr/>
        </p:nvSpPr>
        <p:spPr>
          <a:xfrm>
            <a:off x="5703600" y="586150"/>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Details</a:t>
            </a:r>
            <a:r>
              <a:rPr b="1" lang="en" sz="3000">
                <a:solidFill>
                  <a:schemeClr val="accent1"/>
                </a:solidFill>
                <a:latin typeface="Amatic SC"/>
                <a:ea typeface="Amatic SC"/>
                <a:cs typeface="Amatic SC"/>
                <a:sym typeface="Amatic SC"/>
              </a:rPr>
              <a:t>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2016" name="Google Shape;2016;p27"/>
          <p:cNvPicPr preferRelativeResize="0"/>
          <p:nvPr/>
        </p:nvPicPr>
        <p:blipFill rotWithShape="1">
          <a:blip r:embed="rId3">
            <a:alphaModFix/>
          </a:blip>
          <a:srcRect b="0" l="0" r="6164" t="0"/>
          <a:stretch/>
        </p:blipFill>
        <p:spPr>
          <a:xfrm>
            <a:off x="1175375" y="994450"/>
            <a:ext cx="3725676" cy="2413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8"/>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r>
              <a:rPr lang="en"/>
              <a:t>.</a:t>
            </a:r>
            <a:endParaRPr/>
          </a:p>
          <a:p>
            <a:pPr indent="0" lvl="0" marL="0" rtl="0" algn="ctr">
              <a:spcBef>
                <a:spcPts val="0"/>
              </a:spcBef>
              <a:spcAft>
                <a:spcPts val="0"/>
              </a:spcAft>
              <a:buNone/>
            </a:pPr>
            <a:r>
              <a:rPr lang="en"/>
              <a:t>Profile Page</a:t>
            </a:r>
            <a:endParaRPr/>
          </a:p>
        </p:txBody>
      </p:sp>
      <p:sp>
        <p:nvSpPr>
          <p:cNvPr id="2022" name="Google Shape;2022;p28"/>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profile page</a:t>
            </a:r>
            <a:endParaRPr/>
          </a:p>
        </p:txBody>
      </p:sp>
      <p:sp>
        <p:nvSpPr>
          <p:cNvPr id="2023" name="Google Shape;2023;p2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9"/>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2029" name="Google Shape;2029;p29"/>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txBox="1"/>
          <p:nvPr>
            <p:ph idx="4294967295" type="body"/>
          </p:nvPr>
        </p:nvSpPr>
        <p:spPr>
          <a:xfrm>
            <a:off x="5205750" y="1099088"/>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Each user who signs up will have their own profile page. This page allows your to change your username but also shows you each book you have left a </a:t>
            </a:r>
            <a:r>
              <a:rPr lang="en" sz="1400"/>
              <a:t>comment on, incase you ever want to go back.</a:t>
            </a:r>
            <a:endParaRPr sz="1400"/>
          </a:p>
        </p:txBody>
      </p:sp>
      <p:sp>
        <p:nvSpPr>
          <p:cNvPr id="2031" name="Google Shape;2031;p2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2" name="Google Shape;2032;p29"/>
          <p:cNvSpPr txBox="1"/>
          <p:nvPr/>
        </p:nvSpPr>
        <p:spPr>
          <a:xfrm>
            <a:off x="5703600" y="586150"/>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Profile</a:t>
            </a:r>
            <a:r>
              <a:rPr b="1" lang="en" sz="3000">
                <a:solidFill>
                  <a:schemeClr val="accent1"/>
                </a:solidFill>
                <a:latin typeface="Amatic SC"/>
                <a:ea typeface="Amatic SC"/>
                <a:cs typeface="Amatic SC"/>
                <a:sym typeface="Amatic SC"/>
              </a:rPr>
              <a:t>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2033" name="Google Shape;2033;p29"/>
          <p:cNvPicPr preferRelativeResize="0"/>
          <p:nvPr/>
        </p:nvPicPr>
        <p:blipFill>
          <a:blip r:embed="rId3">
            <a:alphaModFix/>
          </a:blip>
          <a:stretch>
            <a:fillRect/>
          </a:stretch>
        </p:blipFill>
        <p:spPr>
          <a:xfrm>
            <a:off x="1221575" y="1039425"/>
            <a:ext cx="3654026" cy="237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0"/>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How we set up our site</a:t>
            </a:r>
            <a:endParaRPr/>
          </a:p>
        </p:txBody>
      </p:sp>
      <p:sp>
        <p:nvSpPr>
          <p:cNvPr id="2039" name="Google Shape;2039;p30"/>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the development</a:t>
            </a:r>
            <a:endParaRPr/>
          </a:p>
        </p:txBody>
      </p:sp>
      <p:sp>
        <p:nvSpPr>
          <p:cNvPr id="2040" name="Google Shape;2040;p3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31"/>
          <p:cNvSpPr txBox="1"/>
          <p:nvPr>
            <p:ph type="title"/>
          </p:nvPr>
        </p:nvSpPr>
        <p:spPr>
          <a:xfrm>
            <a:off x="758025" y="4194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Our process</a:t>
            </a:r>
            <a:r>
              <a:rPr lang="en" sz="3500"/>
              <a:t>...</a:t>
            </a:r>
            <a:r>
              <a:rPr lang="en" sz="3500"/>
              <a:t>.</a:t>
            </a:r>
            <a:endParaRPr sz="3500"/>
          </a:p>
        </p:txBody>
      </p:sp>
      <p:sp>
        <p:nvSpPr>
          <p:cNvPr id="2046" name="Google Shape;2046;p31"/>
          <p:cNvSpPr/>
          <p:nvPr/>
        </p:nvSpPr>
        <p:spPr>
          <a:xfrm>
            <a:off x="2035875" y="1156650"/>
            <a:ext cx="16914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57150" lvl="0" marL="0" rtl="0" algn="ctr">
              <a:spcBef>
                <a:spcPts val="0"/>
              </a:spcBef>
              <a:spcAft>
                <a:spcPts val="0"/>
              </a:spcAft>
              <a:buNone/>
            </a:pPr>
            <a:r>
              <a:rPr lang="en" sz="1100">
                <a:solidFill>
                  <a:schemeClr val="lt1"/>
                </a:solidFill>
                <a:latin typeface="Merriweather"/>
                <a:ea typeface="Merriweather"/>
                <a:cs typeface="Merriweather"/>
                <a:sym typeface="Merriweather"/>
              </a:rPr>
              <a:t>Brainstorming</a:t>
            </a:r>
            <a:endParaRPr sz="1100">
              <a:solidFill>
                <a:schemeClr val="lt1"/>
              </a:solidFill>
              <a:latin typeface="Merriweather"/>
              <a:ea typeface="Merriweather"/>
              <a:cs typeface="Merriweather"/>
              <a:sym typeface="Merriweather"/>
            </a:endParaRPr>
          </a:p>
        </p:txBody>
      </p:sp>
      <p:sp>
        <p:nvSpPr>
          <p:cNvPr id="2047" name="Google Shape;2047;p31"/>
          <p:cNvSpPr/>
          <p:nvPr/>
        </p:nvSpPr>
        <p:spPr>
          <a:xfrm>
            <a:off x="2035976" y="3203600"/>
            <a:ext cx="16914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Creating the back-end</a:t>
            </a:r>
            <a:endParaRPr>
              <a:solidFill>
                <a:schemeClr val="lt1"/>
              </a:solidFill>
              <a:latin typeface="Merriweather"/>
              <a:ea typeface="Merriweather"/>
              <a:cs typeface="Merriweather"/>
              <a:sym typeface="Merriweather"/>
            </a:endParaRPr>
          </a:p>
        </p:txBody>
      </p:sp>
      <p:sp>
        <p:nvSpPr>
          <p:cNvPr id="2048" name="Google Shape;2048;p31"/>
          <p:cNvSpPr/>
          <p:nvPr/>
        </p:nvSpPr>
        <p:spPr>
          <a:xfrm>
            <a:off x="4572226" y="1156650"/>
            <a:ext cx="17709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Creating the front-end</a:t>
            </a:r>
            <a:endParaRPr>
              <a:solidFill>
                <a:schemeClr val="lt1"/>
              </a:solidFill>
              <a:latin typeface="Merriweather"/>
              <a:ea typeface="Merriweather"/>
              <a:cs typeface="Merriweather"/>
              <a:sym typeface="Merriweather"/>
            </a:endParaRPr>
          </a:p>
        </p:txBody>
      </p:sp>
      <p:cxnSp>
        <p:nvCxnSpPr>
          <p:cNvPr id="2049" name="Google Shape;2049;p31"/>
          <p:cNvCxnSpPr>
            <a:endCxn id="2048" idx="2"/>
          </p:cNvCxnSpPr>
          <p:nvPr/>
        </p:nvCxnSpPr>
        <p:spPr>
          <a:xfrm>
            <a:off x="3727726" y="2014200"/>
            <a:ext cx="844500" cy="0"/>
          </a:xfrm>
          <a:prstGeom prst="straightConnector1">
            <a:avLst/>
          </a:prstGeom>
          <a:noFill/>
          <a:ln cap="flat" cmpd="sng" w="9525">
            <a:solidFill>
              <a:schemeClr val="dk1"/>
            </a:solidFill>
            <a:prstDash val="dash"/>
            <a:round/>
            <a:headEnd len="lg" w="lg" type="none"/>
            <a:tailEnd len="lg" w="lg" type="triangle"/>
          </a:ln>
        </p:spPr>
      </p:cxnSp>
      <p:cxnSp>
        <p:nvCxnSpPr>
          <p:cNvPr id="2050" name="Google Shape;2050;p31"/>
          <p:cNvCxnSpPr>
            <a:stCxn id="2048" idx="3"/>
          </p:cNvCxnSpPr>
          <p:nvPr/>
        </p:nvCxnSpPr>
        <p:spPr>
          <a:xfrm flipH="1">
            <a:off x="3564968" y="2620579"/>
            <a:ext cx="1266600" cy="856800"/>
          </a:xfrm>
          <a:prstGeom prst="straightConnector1">
            <a:avLst/>
          </a:prstGeom>
          <a:noFill/>
          <a:ln cap="flat" cmpd="sng" w="9525">
            <a:solidFill>
              <a:schemeClr val="dk1"/>
            </a:solidFill>
            <a:prstDash val="dash"/>
            <a:round/>
            <a:headEnd len="lg" w="lg" type="none"/>
            <a:tailEnd len="lg" w="lg" type="triangle"/>
          </a:ln>
        </p:spPr>
      </p:cxnSp>
      <p:sp>
        <p:nvSpPr>
          <p:cNvPr id="2051" name="Google Shape;2051;p3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2" name="Google Shape;2052;p31"/>
          <p:cNvSpPr/>
          <p:nvPr/>
        </p:nvSpPr>
        <p:spPr>
          <a:xfrm>
            <a:off x="4497802" y="3270275"/>
            <a:ext cx="1770900" cy="1715100"/>
          </a:xfrm>
          <a:prstGeom prst="ellipse">
            <a:avLst/>
          </a:prstGeom>
          <a:solidFill>
            <a:schemeClr val="accen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a:solidFill>
                  <a:schemeClr val="lt1"/>
                </a:solidFill>
                <a:latin typeface="Merriweather"/>
                <a:ea typeface="Merriweather"/>
                <a:cs typeface="Merriweather"/>
                <a:sym typeface="Merriweather"/>
              </a:rPr>
              <a:t>Implementing</a:t>
            </a:r>
            <a:r>
              <a:rPr lang="en">
                <a:solidFill>
                  <a:schemeClr val="lt1"/>
                </a:solidFill>
                <a:latin typeface="Merriweather"/>
                <a:ea typeface="Merriweather"/>
                <a:cs typeface="Merriweather"/>
                <a:sym typeface="Merriweather"/>
              </a:rPr>
              <a:t> everything together</a:t>
            </a:r>
            <a:endParaRPr>
              <a:solidFill>
                <a:schemeClr val="lt1"/>
              </a:solidFill>
              <a:latin typeface="Merriweather"/>
              <a:ea typeface="Merriweather"/>
              <a:cs typeface="Merriweather"/>
              <a:sym typeface="Merriweather"/>
            </a:endParaRPr>
          </a:p>
        </p:txBody>
      </p:sp>
      <p:cxnSp>
        <p:nvCxnSpPr>
          <p:cNvPr id="2053" name="Google Shape;2053;p31"/>
          <p:cNvCxnSpPr>
            <a:endCxn id="2052" idx="2"/>
          </p:cNvCxnSpPr>
          <p:nvPr/>
        </p:nvCxnSpPr>
        <p:spPr>
          <a:xfrm>
            <a:off x="3653302" y="4127825"/>
            <a:ext cx="844500" cy="0"/>
          </a:xfrm>
          <a:prstGeom prst="straightConnector1">
            <a:avLst/>
          </a:prstGeom>
          <a:noFill/>
          <a:ln cap="flat" cmpd="sng" w="9525">
            <a:solidFill>
              <a:schemeClr val="dk1"/>
            </a:solidFill>
            <a:prstDash val="dash"/>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We came up </a:t>
            </a:r>
            <a:r>
              <a:rPr lang="en"/>
              <a:t>with</a:t>
            </a:r>
            <a:r>
              <a:rPr lang="en"/>
              <a:t> the idea to make a virtual bookstore to allow customers to be able to chat about their </a:t>
            </a:r>
            <a:r>
              <a:rPr lang="en"/>
              <a:t>favourite</a:t>
            </a:r>
            <a:r>
              <a:rPr lang="en"/>
              <a:t> books and find one with a click of a button which would also redirect you to a website that you would be able to purchase on. </a:t>
            </a:r>
            <a:endParaRPr/>
          </a:p>
        </p:txBody>
      </p:sp>
      <p:sp>
        <p:nvSpPr>
          <p:cNvPr id="1898" name="Google Shape;1898;p1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32"/>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Languages we used for our project</a:t>
            </a:r>
            <a:endParaRPr/>
          </a:p>
        </p:txBody>
      </p:sp>
      <p:sp>
        <p:nvSpPr>
          <p:cNvPr id="2059" name="Google Shape;2059;p32"/>
          <p:cNvSpPr/>
          <p:nvPr/>
        </p:nvSpPr>
        <p:spPr>
          <a:xfrm>
            <a:off x="2774203"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PHP</a:t>
            </a:r>
            <a:endParaRPr>
              <a:solidFill>
                <a:schemeClr val="dk1"/>
              </a:solidFill>
              <a:latin typeface="Merriweather"/>
              <a:ea typeface="Merriweather"/>
              <a:cs typeface="Merriweather"/>
              <a:sym typeface="Merriweather"/>
            </a:endParaRPr>
          </a:p>
        </p:txBody>
      </p:sp>
      <p:sp>
        <p:nvSpPr>
          <p:cNvPr id="2060" name="Google Shape;2060;p32"/>
          <p:cNvSpPr/>
          <p:nvPr/>
        </p:nvSpPr>
        <p:spPr>
          <a:xfrm>
            <a:off x="1234250"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HTML</a:t>
            </a:r>
            <a:endParaRPr>
              <a:solidFill>
                <a:schemeClr val="dk1"/>
              </a:solidFill>
              <a:latin typeface="Merriweather"/>
              <a:ea typeface="Merriweather"/>
              <a:cs typeface="Merriweather"/>
              <a:sym typeface="Merriweather"/>
            </a:endParaRPr>
          </a:p>
        </p:txBody>
      </p:sp>
      <p:sp>
        <p:nvSpPr>
          <p:cNvPr id="2061" name="Google Shape;2061;p32"/>
          <p:cNvSpPr/>
          <p:nvPr/>
        </p:nvSpPr>
        <p:spPr>
          <a:xfrm>
            <a:off x="4338031"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JS</a:t>
            </a:r>
            <a:endParaRPr>
              <a:solidFill>
                <a:schemeClr val="dk1"/>
              </a:solidFill>
              <a:latin typeface="Merriweather"/>
              <a:ea typeface="Merriweather"/>
              <a:cs typeface="Merriweather"/>
              <a:sym typeface="Merriweather"/>
            </a:endParaRPr>
          </a:p>
        </p:txBody>
      </p:sp>
      <p:sp>
        <p:nvSpPr>
          <p:cNvPr id="2062" name="Google Shape;2062;p3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3" name="Google Shape;2063;p32"/>
          <p:cNvSpPr/>
          <p:nvPr/>
        </p:nvSpPr>
        <p:spPr>
          <a:xfrm>
            <a:off x="5829881" y="1712550"/>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CSS</a:t>
            </a:r>
            <a:endParaRPr>
              <a:solidFill>
                <a:schemeClr val="dk1"/>
              </a:solidFill>
              <a:latin typeface="Merriweather"/>
              <a:ea typeface="Merriweather"/>
              <a:cs typeface="Merriweather"/>
              <a:sym typeface="Merriweather"/>
            </a:endParaRPr>
          </a:p>
        </p:txBody>
      </p:sp>
      <p:sp>
        <p:nvSpPr>
          <p:cNvPr id="2064" name="Google Shape;2064;p32"/>
          <p:cNvSpPr/>
          <p:nvPr/>
        </p:nvSpPr>
        <p:spPr>
          <a:xfrm>
            <a:off x="2064019" y="2885375"/>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MYSQL</a:t>
            </a:r>
            <a:endParaRPr>
              <a:solidFill>
                <a:schemeClr val="dk1"/>
              </a:solidFill>
              <a:latin typeface="Merriweather"/>
              <a:ea typeface="Merriweather"/>
              <a:cs typeface="Merriweather"/>
              <a:sym typeface="Merriweather"/>
            </a:endParaRPr>
          </a:p>
        </p:txBody>
      </p:sp>
      <p:sp>
        <p:nvSpPr>
          <p:cNvPr id="2065" name="Google Shape;2065;p32"/>
          <p:cNvSpPr/>
          <p:nvPr/>
        </p:nvSpPr>
        <p:spPr>
          <a:xfrm>
            <a:off x="5041706" y="2885375"/>
            <a:ext cx="1707000" cy="1718400"/>
          </a:xfrm>
          <a:prstGeom prst="ellipse">
            <a:avLst/>
          </a:prstGeom>
          <a:noFill/>
          <a:ln cap="rnd" cmpd="sng" w="9525">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erriweather"/>
                <a:ea typeface="Merriweather"/>
                <a:cs typeface="Merriweather"/>
                <a:sym typeface="Merriweather"/>
              </a:rPr>
              <a:t>AJAX</a:t>
            </a:r>
            <a:endParaRPr>
              <a:solidFill>
                <a:schemeClr val="dk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5"/>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The main page</a:t>
            </a:r>
            <a:endParaRPr/>
          </a:p>
        </p:txBody>
      </p:sp>
      <p:sp>
        <p:nvSpPr>
          <p:cNvPr id="1904" name="Google Shape;1904;p15"/>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main page set up</a:t>
            </a:r>
            <a:endParaRPr/>
          </a:p>
        </p:txBody>
      </p:sp>
      <p:sp>
        <p:nvSpPr>
          <p:cNvPr id="1905" name="Google Shape;1905;p1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6"/>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11" name="Google Shape;1911;p16"/>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txBox="1"/>
          <p:nvPr>
            <p:ph idx="4294967295" type="body"/>
          </p:nvPr>
        </p:nvSpPr>
        <p:spPr>
          <a:xfrm>
            <a:off x="5205750" y="159807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This will be the first page when you go onto our website, the main page has 4 sections. This section has 2 links to our sign up or log in page, you must sign up first if you never made an account before to access all our cool features.</a:t>
            </a:r>
            <a:endParaRPr sz="1400"/>
          </a:p>
        </p:txBody>
      </p:sp>
      <p:sp>
        <p:nvSpPr>
          <p:cNvPr id="1913" name="Google Shape;1913;p1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4" name="Google Shape;1914;p16"/>
          <p:cNvSpPr txBox="1"/>
          <p:nvPr/>
        </p:nvSpPr>
        <p:spPr>
          <a:xfrm>
            <a:off x="5703600" y="8017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15" name="Google Shape;1915;p16"/>
          <p:cNvPicPr preferRelativeResize="0"/>
          <p:nvPr/>
        </p:nvPicPr>
        <p:blipFill>
          <a:blip r:embed="rId3">
            <a:alphaModFix/>
          </a:blip>
          <a:stretch>
            <a:fillRect/>
          </a:stretch>
        </p:blipFill>
        <p:spPr>
          <a:xfrm>
            <a:off x="1171600" y="990100"/>
            <a:ext cx="3714549" cy="245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7"/>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21" name="Google Shape;1921;p17"/>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
          <p:cNvSpPr txBox="1"/>
          <p:nvPr>
            <p:ph idx="4294967295" type="body"/>
          </p:nvPr>
        </p:nvSpPr>
        <p:spPr>
          <a:xfrm>
            <a:off x="5205750" y="125472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This is the second section of our main page, which we called it the “about us” portion. Describing our company and how we came up with the idea for our project.</a:t>
            </a:r>
            <a:endParaRPr sz="1400"/>
          </a:p>
          <a:p>
            <a:pPr indent="0" lvl="0" marL="0" rtl="0" algn="ctr">
              <a:spcBef>
                <a:spcPts val="600"/>
              </a:spcBef>
              <a:spcAft>
                <a:spcPts val="0"/>
              </a:spcAft>
              <a:buNone/>
            </a:pPr>
            <a:r>
              <a:rPr lang="en" sz="1400"/>
              <a:t>Our main page was focused on using HTML and CSS to make our clean look as customers enter the website. </a:t>
            </a:r>
            <a:endParaRPr sz="1600"/>
          </a:p>
        </p:txBody>
      </p:sp>
      <p:sp>
        <p:nvSpPr>
          <p:cNvPr id="1923" name="Google Shape;1923;p1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4" name="Google Shape;1924;p17"/>
          <p:cNvSpPr txBox="1"/>
          <p:nvPr/>
        </p:nvSpPr>
        <p:spPr>
          <a:xfrm>
            <a:off x="5703600" y="63032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25" name="Google Shape;1925;p17"/>
          <p:cNvPicPr preferRelativeResize="0"/>
          <p:nvPr/>
        </p:nvPicPr>
        <p:blipFill rotWithShape="1">
          <a:blip r:embed="rId3">
            <a:alphaModFix/>
          </a:blip>
          <a:srcRect b="5695" l="0" r="0" t="0"/>
          <a:stretch/>
        </p:blipFill>
        <p:spPr>
          <a:xfrm>
            <a:off x="1189300" y="1019575"/>
            <a:ext cx="3725477" cy="2421700"/>
          </a:xfrm>
          <a:prstGeom prst="rect">
            <a:avLst/>
          </a:prstGeom>
          <a:noFill/>
          <a:ln cap="flat" cmpd="sng" w="19050">
            <a:solidFill>
              <a:srgbClr val="D9D9D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8"/>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31" name="Google Shape;1931;p18"/>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8"/>
          <p:cNvSpPr txBox="1"/>
          <p:nvPr>
            <p:ph idx="4294967295" type="body"/>
          </p:nvPr>
        </p:nvSpPr>
        <p:spPr>
          <a:xfrm>
            <a:off x="5205750" y="159807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Our third section on our main page is the about more of what we do, so you are able to chat with other book lovers, </a:t>
            </a:r>
            <a:r>
              <a:rPr lang="en" sz="1400"/>
              <a:t>recycle</a:t>
            </a:r>
            <a:r>
              <a:rPr lang="en" sz="1400"/>
              <a:t> books (we encourage digital books to help the </a:t>
            </a:r>
            <a:r>
              <a:rPr lang="en" sz="1400"/>
              <a:t>environment) and chat with support with any issues you may have!</a:t>
            </a:r>
            <a:endParaRPr sz="1400"/>
          </a:p>
        </p:txBody>
      </p:sp>
      <p:sp>
        <p:nvSpPr>
          <p:cNvPr id="1933" name="Google Shape;1933;p1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4" name="Google Shape;1934;p18"/>
          <p:cNvSpPr txBox="1"/>
          <p:nvPr/>
        </p:nvSpPr>
        <p:spPr>
          <a:xfrm>
            <a:off x="5703600" y="8017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35" name="Google Shape;1935;p18"/>
          <p:cNvPicPr preferRelativeResize="0"/>
          <p:nvPr/>
        </p:nvPicPr>
        <p:blipFill rotWithShape="1">
          <a:blip r:embed="rId3">
            <a:alphaModFix/>
          </a:blip>
          <a:srcRect b="10873" l="0" r="0" t="0"/>
          <a:stretch/>
        </p:blipFill>
        <p:spPr>
          <a:xfrm>
            <a:off x="1171600" y="993275"/>
            <a:ext cx="3693302" cy="244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9"/>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41" name="Google Shape;1941;p19"/>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9"/>
          <p:cNvSpPr txBox="1"/>
          <p:nvPr>
            <p:ph idx="4294967295" type="body"/>
          </p:nvPr>
        </p:nvSpPr>
        <p:spPr>
          <a:xfrm>
            <a:off x="5205750" y="1598075"/>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Lastly we come to our contact page, so if you clicked the button talk to us the section before it would take you here where you can easily send us an email with any concerns </a:t>
            </a:r>
            <a:r>
              <a:rPr lang="en" sz="1400"/>
              <a:t>you</a:t>
            </a:r>
            <a:r>
              <a:rPr lang="en" sz="1400"/>
              <a:t> may have!</a:t>
            </a:r>
            <a:endParaRPr sz="1400"/>
          </a:p>
        </p:txBody>
      </p:sp>
      <p:sp>
        <p:nvSpPr>
          <p:cNvPr id="1943" name="Google Shape;1943;p1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4" name="Google Shape;1944;p19"/>
          <p:cNvSpPr txBox="1"/>
          <p:nvPr/>
        </p:nvSpPr>
        <p:spPr>
          <a:xfrm>
            <a:off x="5703600" y="8017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Main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45" name="Google Shape;1945;p19"/>
          <p:cNvPicPr preferRelativeResize="0"/>
          <p:nvPr/>
        </p:nvPicPr>
        <p:blipFill rotWithShape="1">
          <a:blip r:embed="rId3">
            <a:alphaModFix/>
          </a:blip>
          <a:srcRect b="5970" l="0" r="0" t="0"/>
          <a:stretch/>
        </p:blipFill>
        <p:spPr>
          <a:xfrm>
            <a:off x="1182300" y="957400"/>
            <a:ext cx="3714749" cy="2483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0"/>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r>
              <a:rPr lang="en"/>
              <a:t>.</a:t>
            </a:r>
            <a:endParaRPr/>
          </a:p>
          <a:p>
            <a:pPr indent="0" lvl="0" marL="0" rtl="0" algn="ctr">
              <a:spcBef>
                <a:spcPts val="0"/>
              </a:spcBef>
              <a:spcAft>
                <a:spcPts val="0"/>
              </a:spcAft>
              <a:buNone/>
            </a:pPr>
            <a:r>
              <a:rPr lang="en"/>
              <a:t>Signup &amp; Login Page</a:t>
            </a:r>
            <a:endParaRPr/>
          </a:p>
        </p:txBody>
      </p:sp>
      <p:sp>
        <p:nvSpPr>
          <p:cNvPr id="1951" name="Google Shape;1951;p20"/>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look into our signup and login pages </a:t>
            </a:r>
            <a:endParaRPr/>
          </a:p>
        </p:txBody>
      </p:sp>
      <p:sp>
        <p:nvSpPr>
          <p:cNvPr id="1952" name="Google Shape;1952;p2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1"/>
          <p:cNvSpPr/>
          <p:nvPr/>
        </p:nvSpPr>
        <p:spPr>
          <a:xfrm>
            <a:off x="1377976" y="1254728"/>
            <a:ext cx="3348000" cy="22557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Merriweather"/>
                <a:ea typeface="Merriweather"/>
                <a:cs typeface="Merriweather"/>
                <a:sym typeface="Merriweather"/>
              </a:rPr>
              <a:t>Place your screenshot here</a:t>
            </a:r>
            <a:endParaRPr sz="1000">
              <a:solidFill>
                <a:schemeClr val="accent5"/>
              </a:solidFill>
              <a:latin typeface="Merriweather"/>
              <a:ea typeface="Merriweather"/>
              <a:cs typeface="Merriweather"/>
              <a:sym typeface="Merriweather"/>
            </a:endParaRPr>
          </a:p>
        </p:txBody>
      </p:sp>
      <p:sp>
        <p:nvSpPr>
          <p:cNvPr id="1958" name="Google Shape;1958;p21"/>
          <p:cNvSpPr/>
          <p:nvPr/>
        </p:nvSpPr>
        <p:spPr>
          <a:xfrm>
            <a:off x="1009187" y="801775"/>
            <a:ext cx="4085717" cy="329495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F55D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txBox="1"/>
          <p:nvPr>
            <p:ph idx="4294967295" type="body"/>
          </p:nvPr>
        </p:nvSpPr>
        <p:spPr>
          <a:xfrm>
            <a:off x="5205750" y="1291963"/>
            <a:ext cx="2710200" cy="184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If you have never used the site before you must sign up and make an account to use all the features, we save this information in the backend of our project. So that next time you can just log in and be able to access all the features instead of signing up again.</a:t>
            </a:r>
            <a:endParaRPr sz="1400"/>
          </a:p>
        </p:txBody>
      </p:sp>
      <p:sp>
        <p:nvSpPr>
          <p:cNvPr id="1960" name="Google Shape;1960;p2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1" name="Google Shape;1961;p21"/>
          <p:cNvSpPr txBox="1"/>
          <p:nvPr/>
        </p:nvSpPr>
        <p:spPr>
          <a:xfrm>
            <a:off x="5703600" y="736175"/>
            <a:ext cx="1714500" cy="8619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3000">
                <a:solidFill>
                  <a:schemeClr val="accent1"/>
                </a:solidFill>
                <a:latin typeface="Amatic SC"/>
                <a:ea typeface="Amatic SC"/>
                <a:cs typeface="Amatic SC"/>
                <a:sym typeface="Amatic SC"/>
              </a:rPr>
              <a:t>SIGNUP PAGE</a:t>
            </a:r>
            <a:endParaRPr b="1" sz="300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Merriweather"/>
              <a:ea typeface="Merriweather"/>
              <a:cs typeface="Merriweather"/>
              <a:sym typeface="Merriweather"/>
            </a:endParaRPr>
          </a:p>
        </p:txBody>
      </p:sp>
      <p:pic>
        <p:nvPicPr>
          <p:cNvPr id="1962" name="Google Shape;1962;p21"/>
          <p:cNvPicPr preferRelativeResize="0"/>
          <p:nvPr/>
        </p:nvPicPr>
        <p:blipFill rotWithShape="1">
          <a:blip r:embed="rId3">
            <a:alphaModFix/>
          </a:blip>
          <a:srcRect b="0" l="9565" r="9573" t="0"/>
          <a:stretch/>
        </p:blipFill>
        <p:spPr>
          <a:xfrm>
            <a:off x="1189425" y="985850"/>
            <a:ext cx="3750474" cy="245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